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18288000" cy="10287000"/>
  <p:notesSz cx="6858000" cy="9144000"/>
  <p:embeddedFontLst>
    <p:embeddedFont>
      <p:font typeface="Asen Pro" pitchFamily="50" charset="0"/>
      <p:regular r:id="rId19"/>
      <p:bold r:id="rId20"/>
    </p:embeddedFont>
    <p:embeddedFont>
      <p:font typeface="Asen Pro Bold" panose="020B0604020202020204" charset="0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4" d="100"/>
          <a:sy n="54" d="100"/>
        </p:scale>
        <p:origin x="36" y="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966687" cy="12644458"/>
          </a:xfrm>
          <a:custGeom>
            <a:avLst/>
            <a:gdLst/>
            <a:ahLst/>
            <a:cxnLst/>
            <a:rect l="l" t="t" r="r" b="b"/>
            <a:pathLst>
              <a:path w="18966687" h="12644458">
                <a:moveTo>
                  <a:pt x="0" y="0"/>
                </a:moveTo>
                <a:lnTo>
                  <a:pt x="18966687" y="0"/>
                </a:lnTo>
                <a:lnTo>
                  <a:pt x="18966687" y="12644458"/>
                </a:lnTo>
                <a:lnTo>
                  <a:pt x="0" y="1264445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383445" y="2006065"/>
            <a:ext cx="13036086" cy="2209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24"/>
              </a:lnSpc>
            </a:pPr>
            <a:r>
              <a:rPr lang="en-US" sz="8775" b="1">
                <a:solidFill>
                  <a:srgbClr val="F5F5F5"/>
                </a:solidFill>
                <a:latin typeface="Asen Pro Bold"/>
                <a:ea typeface="Asen Pro Bold"/>
                <a:cs typeface="Asen Pro Bold"/>
                <a:sym typeface="Asen Pro Bold"/>
              </a:rPr>
              <a:t>Does God Still Speak to People Like Us?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428080" y="6736863"/>
            <a:ext cx="9690228" cy="16294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373"/>
              </a:lnSpc>
            </a:pPr>
            <a:r>
              <a:rPr lang="en-US" sz="6128">
                <a:solidFill>
                  <a:srgbClr val="F5F5F5"/>
                </a:solidFill>
                <a:latin typeface="Asen Pro"/>
                <a:ea typeface="Asen Pro"/>
                <a:cs typeface="Asen Pro"/>
                <a:sym typeface="Asen Pro"/>
              </a:rPr>
              <a:t>The Conversation</a:t>
            </a:r>
          </a:p>
          <a:p>
            <a:pPr algn="l">
              <a:lnSpc>
                <a:spcPts val="6373"/>
              </a:lnSpc>
            </a:pPr>
            <a:r>
              <a:rPr lang="en-US" sz="6128">
                <a:solidFill>
                  <a:srgbClr val="F5F5F5"/>
                </a:solidFill>
                <a:latin typeface="Asen Pro"/>
                <a:ea typeface="Asen Pro"/>
                <a:cs typeface="Asen Pro"/>
                <a:sym typeface="Asen Pro"/>
              </a:rPr>
              <a:t>We’ve Been Waiting For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966687" cy="12644458"/>
          </a:xfrm>
          <a:custGeom>
            <a:avLst/>
            <a:gdLst/>
            <a:ahLst/>
            <a:cxnLst/>
            <a:rect l="l" t="t" r="r" b="b"/>
            <a:pathLst>
              <a:path w="18966687" h="12644458">
                <a:moveTo>
                  <a:pt x="0" y="0"/>
                </a:moveTo>
                <a:lnTo>
                  <a:pt x="18966687" y="0"/>
                </a:lnTo>
                <a:lnTo>
                  <a:pt x="18966687" y="12644458"/>
                </a:lnTo>
                <a:lnTo>
                  <a:pt x="0" y="1264445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0" y="0"/>
            <a:ext cx="19354800" cy="12763500"/>
            <a:chOff x="0" y="0"/>
            <a:chExt cx="4816593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333333">
                <a:alpha val="49804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4816593" cy="27379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742950" y="2153248"/>
            <a:ext cx="12802939" cy="18195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11"/>
              </a:lnSpc>
            </a:pPr>
            <a:r>
              <a:rPr lang="en-US" sz="7199" b="1">
                <a:solidFill>
                  <a:srgbClr val="F5F5F5"/>
                </a:solidFill>
                <a:latin typeface="Asen Pro Bold"/>
                <a:ea typeface="Asen Pro Bold"/>
                <a:cs typeface="Asen Pro Bold"/>
                <a:sym typeface="Asen Pro Bold"/>
              </a:rPr>
              <a:t>“Will you give me a drink?”</a:t>
            </a:r>
          </a:p>
          <a:p>
            <a:pPr algn="l">
              <a:lnSpc>
                <a:spcPts val="6911"/>
              </a:lnSpc>
            </a:pPr>
            <a:endParaRPr lang="en-US" sz="7199" b="1">
              <a:solidFill>
                <a:srgbClr val="F5F5F5"/>
              </a:solidFill>
              <a:latin typeface="Asen Pro Bold"/>
              <a:ea typeface="Asen Pro Bold"/>
              <a:cs typeface="Asen Pro Bold"/>
              <a:sym typeface="Asen Pro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304800" y="3421763"/>
            <a:ext cx="11907589" cy="17217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6527"/>
              </a:lnSpc>
            </a:pPr>
            <a:r>
              <a:rPr lang="en-US" sz="6799" b="1">
                <a:solidFill>
                  <a:srgbClr val="F5F5F5"/>
                </a:solidFill>
                <a:latin typeface="Asen Pro Bold"/>
                <a:ea typeface="Asen Pro Bold"/>
                <a:cs typeface="Asen Pro Bold"/>
                <a:sym typeface="Asen Pro Bold"/>
              </a:rPr>
              <a:t>John 4:7 (NIV)</a:t>
            </a:r>
          </a:p>
          <a:p>
            <a:pPr algn="r">
              <a:lnSpc>
                <a:spcPts val="6527"/>
              </a:lnSpc>
            </a:pPr>
            <a:endParaRPr lang="en-US" sz="6799" b="1">
              <a:solidFill>
                <a:srgbClr val="F5F5F5"/>
              </a:solidFill>
              <a:latin typeface="Asen Pro Bold"/>
              <a:ea typeface="Asen Pro Bold"/>
              <a:cs typeface="Asen Pro Bold"/>
              <a:sym typeface="Asen Pro Bold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966687" cy="12644458"/>
          </a:xfrm>
          <a:custGeom>
            <a:avLst/>
            <a:gdLst/>
            <a:ahLst/>
            <a:cxnLst/>
            <a:rect l="l" t="t" r="r" b="b"/>
            <a:pathLst>
              <a:path w="18966687" h="12644458">
                <a:moveTo>
                  <a:pt x="0" y="0"/>
                </a:moveTo>
                <a:lnTo>
                  <a:pt x="18966687" y="0"/>
                </a:lnTo>
                <a:lnTo>
                  <a:pt x="18966687" y="12644458"/>
                </a:lnTo>
                <a:lnTo>
                  <a:pt x="0" y="1264445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0" y="0"/>
            <a:ext cx="19354800" cy="12644458"/>
            <a:chOff x="0" y="0"/>
            <a:chExt cx="4816593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333333">
                <a:alpha val="49804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4816593" cy="27379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028700" y="2153248"/>
            <a:ext cx="11907589" cy="26957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11"/>
              </a:lnSpc>
            </a:pPr>
            <a:r>
              <a:rPr lang="en-US" sz="7199" b="1">
                <a:solidFill>
                  <a:srgbClr val="F5F5F5"/>
                </a:solidFill>
                <a:latin typeface="Asen Pro Bold"/>
                <a:ea typeface="Asen Pro Bold"/>
                <a:cs typeface="Asen Pro Bold"/>
                <a:sym typeface="Asen Pro Bold"/>
              </a:rPr>
              <a:t>“Whoever drinks the water I give them will never thirst.”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90500" y="5811998"/>
            <a:ext cx="11907589" cy="17217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6527"/>
              </a:lnSpc>
            </a:pPr>
            <a:r>
              <a:rPr lang="en-US" sz="6799" b="1">
                <a:solidFill>
                  <a:srgbClr val="F5F5F5"/>
                </a:solidFill>
                <a:latin typeface="Asen Pro Bold"/>
                <a:ea typeface="Asen Pro Bold"/>
                <a:cs typeface="Asen Pro Bold"/>
                <a:sym typeface="Asen Pro Bold"/>
              </a:rPr>
              <a:t>John 4:14 (NIV)</a:t>
            </a:r>
          </a:p>
          <a:p>
            <a:pPr algn="r">
              <a:lnSpc>
                <a:spcPts val="6527"/>
              </a:lnSpc>
            </a:pPr>
            <a:endParaRPr lang="en-US" sz="6799" b="1">
              <a:solidFill>
                <a:srgbClr val="F5F5F5"/>
              </a:solidFill>
              <a:latin typeface="Asen Pro Bold"/>
              <a:ea typeface="Asen Pro Bold"/>
              <a:cs typeface="Asen Pro Bold"/>
              <a:sym typeface="Asen Pro Bold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966687" cy="12644458"/>
          </a:xfrm>
          <a:custGeom>
            <a:avLst/>
            <a:gdLst/>
            <a:ahLst/>
            <a:cxnLst/>
            <a:rect l="l" t="t" r="r" b="b"/>
            <a:pathLst>
              <a:path w="18966687" h="12644458">
                <a:moveTo>
                  <a:pt x="0" y="0"/>
                </a:moveTo>
                <a:lnTo>
                  <a:pt x="18966687" y="0"/>
                </a:lnTo>
                <a:lnTo>
                  <a:pt x="18966687" y="12644458"/>
                </a:lnTo>
                <a:lnTo>
                  <a:pt x="0" y="1264445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1028700" y="2143723"/>
            <a:ext cx="11907589" cy="17217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27"/>
              </a:lnSpc>
            </a:pPr>
            <a:r>
              <a:rPr lang="en-US" sz="6799" b="1">
                <a:solidFill>
                  <a:srgbClr val="F5F5F5"/>
                </a:solidFill>
                <a:latin typeface="Asen Pro Bold"/>
                <a:ea typeface="Asen Pro Bold"/>
                <a:cs typeface="Asen Pro Bold"/>
                <a:sym typeface="Asen Pro Bold"/>
              </a:rPr>
              <a:t>BRINGING IT HOME</a:t>
            </a:r>
          </a:p>
          <a:p>
            <a:pPr algn="ctr">
              <a:lnSpc>
                <a:spcPts val="6527"/>
              </a:lnSpc>
            </a:pPr>
            <a:endParaRPr lang="en-US" sz="6799" b="1">
              <a:solidFill>
                <a:srgbClr val="F5F5F5"/>
              </a:solidFill>
              <a:latin typeface="Asen Pro Bold"/>
              <a:ea typeface="Asen Pro Bold"/>
              <a:cs typeface="Asen Pro Bold"/>
              <a:sym typeface="Asen Pro Bold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966687" cy="12644458"/>
          </a:xfrm>
          <a:custGeom>
            <a:avLst/>
            <a:gdLst/>
            <a:ahLst/>
            <a:cxnLst/>
            <a:rect l="l" t="t" r="r" b="b"/>
            <a:pathLst>
              <a:path w="18966687" h="12644458">
                <a:moveTo>
                  <a:pt x="0" y="0"/>
                </a:moveTo>
                <a:lnTo>
                  <a:pt x="18966687" y="0"/>
                </a:lnTo>
                <a:lnTo>
                  <a:pt x="18966687" y="12644458"/>
                </a:lnTo>
                <a:lnTo>
                  <a:pt x="0" y="1264445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1028700" y="2143723"/>
            <a:ext cx="11907589" cy="25504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27"/>
              </a:lnSpc>
            </a:pPr>
            <a:r>
              <a:rPr lang="en-US" sz="6799" b="1">
                <a:solidFill>
                  <a:srgbClr val="F5F5F5"/>
                </a:solidFill>
                <a:latin typeface="Asen Pro Bold"/>
                <a:ea typeface="Asen Pro Bold"/>
                <a:cs typeface="Asen Pro Bold"/>
                <a:sym typeface="Asen Pro Bold"/>
              </a:rPr>
              <a:t>WHY THIS MATTERS FOR US – AND FOR THE CHURCH</a:t>
            </a:r>
          </a:p>
          <a:p>
            <a:pPr algn="ctr">
              <a:lnSpc>
                <a:spcPts val="6527"/>
              </a:lnSpc>
            </a:pPr>
            <a:endParaRPr lang="en-US" sz="6799" b="1">
              <a:solidFill>
                <a:srgbClr val="F5F5F5"/>
              </a:solidFill>
              <a:latin typeface="Asen Pro Bold"/>
              <a:ea typeface="Asen Pro Bold"/>
              <a:cs typeface="Asen Pro Bold"/>
              <a:sym typeface="Asen Pro Bold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966687" cy="12644458"/>
          </a:xfrm>
          <a:custGeom>
            <a:avLst/>
            <a:gdLst/>
            <a:ahLst/>
            <a:cxnLst/>
            <a:rect l="l" t="t" r="r" b="b"/>
            <a:pathLst>
              <a:path w="18966687" h="12644458">
                <a:moveTo>
                  <a:pt x="0" y="0"/>
                </a:moveTo>
                <a:lnTo>
                  <a:pt x="18966687" y="0"/>
                </a:lnTo>
                <a:lnTo>
                  <a:pt x="18966687" y="12644458"/>
                </a:lnTo>
                <a:lnTo>
                  <a:pt x="0" y="1264445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857250" y="905473"/>
            <a:ext cx="12517189" cy="75224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527"/>
              </a:lnSpc>
            </a:pPr>
            <a:r>
              <a:rPr lang="en-US" sz="6799" b="1">
                <a:solidFill>
                  <a:srgbClr val="F5F5F5"/>
                </a:solidFill>
                <a:latin typeface="Asen Pro Bold"/>
                <a:ea typeface="Asen Pro Bold"/>
                <a:cs typeface="Asen Pro Bold"/>
                <a:sym typeface="Asen Pro Bold"/>
              </a:rPr>
              <a:t>Our message is not just information.</a:t>
            </a:r>
          </a:p>
          <a:p>
            <a:pPr algn="l">
              <a:lnSpc>
                <a:spcPts val="6527"/>
              </a:lnSpc>
            </a:pPr>
            <a:endParaRPr lang="en-US" sz="6799" b="1">
              <a:solidFill>
                <a:srgbClr val="F5F5F5"/>
              </a:solidFill>
              <a:latin typeface="Asen Pro Bold"/>
              <a:ea typeface="Asen Pro Bold"/>
              <a:cs typeface="Asen Pro Bold"/>
              <a:sym typeface="Asen Pro Bold"/>
            </a:endParaRPr>
          </a:p>
          <a:p>
            <a:pPr algn="l">
              <a:lnSpc>
                <a:spcPts val="6527"/>
              </a:lnSpc>
            </a:pPr>
            <a:r>
              <a:rPr lang="en-US" sz="6799" b="1">
                <a:solidFill>
                  <a:srgbClr val="F5F5F5"/>
                </a:solidFill>
                <a:latin typeface="Asen Pro Bold"/>
                <a:ea typeface="Asen Pro Bold"/>
                <a:cs typeface="Asen Pro Bold"/>
                <a:sym typeface="Asen Pro Bold"/>
              </a:rPr>
              <a:t>Our message is transformation.</a:t>
            </a:r>
          </a:p>
          <a:p>
            <a:pPr algn="l">
              <a:lnSpc>
                <a:spcPts val="6527"/>
              </a:lnSpc>
            </a:pPr>
            <a:endParaRPr lang="en-US" sz="6799" b="1">
              <a:solidFill>
                <a:srgbClr val="F5F5F5"/>
              </a:solidFill>
              <a:latin typeface="Asen Pro Bold"/>
              <a:ea typeface="Asen Pro Bold"/>
              <a:cs typeface="Asen Pro Bold"/>
              <a:sym typeface="Asen Pro Bold"/>
            </a:endParaRPr>
          </a:p>
          <a:p>
            <a:pPr algn="l">
              <a:lnSpc>
                <a:spcPts val="6527"/>
              </a:lnSpc>
            </a:pPr>
            <a:r>
              <a:rPr lang="en-US" sz="6799" b="1">
                <a:solidFill>
                  <a:srgbClr val="F5F5F5"/>
                </a:solidFill>
                <a:latin typeface="Asen Pro Bold"/>
                <a:ea typeface="Asen Pro Bold"/>
                <a:cs typeface="Asen Pro Bold"/>
                <a:sym typeface="Asen Pro Bold"/>
              </a:rPr>
              <a:t>And transformation always begins with an invitation.</a:t>
            </a:r>
          </a:p>
          <a:p>
            <a:pPr algn="l">
              <a:lnSpc>
                <a:spcPts val="6527"/>
              </a:lnSpc>
            </a:pPr>
            <a:endParaRPr lang="en-US" sz="6799" b="1">
              <a:solidFill>
                <a:srgbClr val="F5F5F5"/>
              </a:solidFill>
              <a:latin typeface="Asen Pro Bold"/>
              <a:ea typeface="Asen Pro Bold"/>
              <a:cs typeface="Asen Pro Bold"/>
              <a:sym typeface="Asen Pro Bold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28523925" cy="19015950"/>
          </a:xfrm>
          <a:custGeom>
            <a:avLst/>
            <a:gdLst/>
            <a:ahLst/>
            <a:cxnLst/>
            <a:rect l="l" t="t" r="r" b="b"/>
            <a:pathLst>
              <a:path w="28523925" h="19015950">
                <a:moveTo>
                  <a:pt x="0" y="0"/>
                </a:moveTo>
                <a:lnTo>
                  <a:pt x="28523925" y="0"/>
                </a:lnTo>
                <a:lnTo>
                  <a:pt x="28523925" y="19015950"/>
                </a:lnTo>
                <a:lnTo>
                  <a:pt x="0" y="1901595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0" y="0"/>
            <a:ext cx="28956000" cy="16421100"/>
            <a:chOff x="0" y="0"/>
            <a:chExt cx="4816593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333333">
                <a:alpha val="49804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4816593" cy="27379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028700" y="638773"/>
            <a:ext cx="15374689" cy="100084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527"/>
              </a:lnSpc>
            </a:pPr>
            <a:r>
              <a:rPr lang="en-US" sz="6799" b="1">
                <a:solidFill>
                  <a:srgbClr val="F5F5F5"/>
                </a:solidFill>
                <a:latin typeface="Asen Pro Bold"/>
                <a:ea typeface="Asen Pro Bold"/>
                <a:cs typeface="Asen Pro Bold"/>
                <a:sym typeface="Asen Pro Bold"/>
              </a:rPr>
              <a:t>On the front of the card answer:</a:t>
            </a:r>
          </a:p>
          <a:p>
            <a:pPr algn="l">
              <a:lnSpc>
                <a:spcPts val="6527"/>
              </a:lnSpc>
            </a:pPr>
            <a:endParaRPr lang="en-US" sz="6799" b="1">
              <a:solidFill>
                <a:srgbClr val="F5F5F5"/>
              </a:solidFill>
              <a:latin typeface="Asen Pro Bold"/>
              <a:ea typeface="Asen Pro Bold"/>
              <a:cs typeface="Asen Pro Bold"/>
              <a:sym typeface="Asen Pro Bold"/>
            </a:endParaRPr>
          </a:p>
          <a:p>
            <a:pPr marL="1468104" lvl="1" indent="-734052" algn="l">
              <a:lnSpc>
                <a:spcPts val="6527"/>
              </a:lnSpc>
              <a:buFont typeface="Arial"/>
              <a:buChar char="•"/>
            </a:pPr>
            <a:r>
              <a:rPr lang="en-US" sz="6799" b="1">
                <a:solidFill>
                  <a:srgbClr val="F5F5F5"/>
                </a:solidFill>
                <a:latin typeface="Asen Pro Bold"/>
                <a:ea typeface="Asen Pro Bold"/>
                <a:cs typeface="Asen Pro Bold"/>
                <a:sym typeface="Asen Pro Bold"/>
              </a:rPr>
              <a:t>What conversation does God want to have with me?</a:t>
            </a:r>
          </a:p>
          <a:p>
            <a:pPr algn="l">
              <a:lnSpc>
                <a:spcPts val="6527"/>
              </a:lnSpc>
            </a:pPr>
            <a:endParaRPr lang="en-US" sz="6799" b="1">
              <a:solidFill>
                <a:srgbClr val="F5F5F5"/>
              </a:solidFill>
              <a:latin typeface="Asen Pro Bold"/>
              <a:ea typeface="Asen Pro Bold"/>
              <a:cs typeface="Asen Pro Bold"/>
              <a:sym typeface="Asen Pro Bold"/>
            </a:endParaRPr>
          </a:p>
          <a:p>
            <a:pPr marL="1468104" lvl="1" indent="-734052" algn="l">
              <a:lnSpc>
                <a:spcPts val="6527"/>
              </a:lnSpc>
              <a:buFont typeface="Arial"/>
              <a:buChar char="•"/>
            </a:pPr>
            <a:r>
              <a:rPr lang="en-US" sz="6799" b="1">
                <a:solidFill>
                  <a:srgbClr val="F5F5F5"/>
                </a:solidFill>
                <a:latin typeface="Asen Pro Bold"/>
                <a:ea typeface="Asen Pro Bold"/>
                <a:cs typeface="Asen Pro Bold"/>
                <a:sym typeface="Asen Pro Bold"/>
              </a:rPr>
              <a:t>What conversation do I need to have with someone else?</a:t>
            </a:r>
          </a:p>
          <a:p>
            <a:pPr algn="l">
              <a:lnSpc>
                <a:spcPts val="6527"/>
              </a:lnSpc>
            </a:pPr>
            <a:endParaRPr lang="en-US" sz="6799" b="1">
              <a:solidFill>
                <a:srgbClr val="F5F5F5"/>
              </a:solidFill>
              <a:latin typeface="Asen Pro Bold"/>
              <a:ea typeface="Asen Pro Bold"/>
              <a:cs typeface="Asen Pro Bold"/>
              <a:sym typeface="Asen Pro Bold"/>
            </a:endParaRPr>
          </a:p>
          <a:p>
            <a:pPr marL="1468104" lvl="1" indent="-734052" algn="l">
              <a:lnSpc>
                <a:spcPts val="6527"/>
              </a:lnSpc>
              <a:buFont typeface="Arial"/>
              <a:buChar char="•"/>
            </a:pPr>
            <a:r>
              <a:rPr lang="en-US" sz="6799" b="1">
                <a:solidFill>
                  <a:srgbClr val="F5F5F5"/>
                </a:solidFill>
                <a:latin typeface="Asen Pro Bold"/>
                <a:ea typeface="Asen Pro Bold"/>
                <a:cs typeface="Asen Pro Bold"/>
                <a:sym typeface="Asen Pro Bold"/>
              </a:rPr>
              <a:t>What conversation might our church need to have with our community?</a:t>
            </a:r>
          </a:p>
          <a:p>
            <a:pPr algn="l">
              <a:lnSpc>
                <a:spcPts val="6527"/>
              </a:lnSpc>
            </a:pPr>
            <a:endParaRPr lang="en-US" sz="6799" b="1">
              <a:solidFill>
                <a:srgbClr val="F5F5F5"/>
              </a:solidFill>
              <a:latin typeface="Asen Pro Bold"/>
              <a:ea typeface="Asen Pro Bold"/>
              <a:cs typeface="Asen Pro Bold"/>
              <a:sym typeface="Asen Pro Bold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28523925" cy="19015950"/>
          </a:xfrm>
          <a:custGeom>
            <a:avLst/>
            <a:gdLst/>
            <a:ahLst/>
            <a:cxnLst/>
            <a:rect l="l" t="t" r="r" b="b"/>
            <a:pathLst>
              <a:path w="28523925" h="19015950">
                <a:moveTo>
                  <a:pt x="0" y="0"/>
                </a:moveTo>
                <a:lnTo>
                  <a:pt x="28523925" y="0"/>
                </a:lnTo>
                <a:lnTo>
                  <a:pt x="28523925" y="19015950"/>
                </a:lnTo>
                <a:lnTo>
                  <a:pt x="0" y="1901595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0" y="0"/>
            <a:ext cx="28956000" cy="20993100"/>
            <a:chOff x="0" y="0"/>
            <a:chExt cx="4816593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333333">
                <a:alpha val="49804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4816593" cy="27379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028700" y="2382394"/>
            <a:ext cx="15374689" cy="33790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527"/>
              </a:lnSpc>
            </a:pPr>
            <a:r>
              <a:rPr lang="en-US" sz="6799" b="1">
                <a:solidFill>
                  <a:srgbClr val="F5F5F5"/>
                </a:solidFill>
                <a:latin typeface="Asen Pro Bold"/>
                <a:ea typeface="Asen Pro Bold"/>
                <a:cs typeface="Asen Pro Bold"/>
                <a:sym typeface="Asen Pro Bold"/>
              </a:rPr>
              <a:t>On the back, write 1 to 3 simple actions you will take for better conversation.</a:t>
            </a:r>
          </a:p>
          <a:p>
            <a:pPr algn="l">
              <a:lnSpc>
                <a:spcPts val="6527"/>
              </a:lnSpc>
            </a:pPr>
            <a:endParaRPr lang="en-US" sz="6799" b="1">
              <a:solidFill>
                <a:srgbClr val="F5F5F5"/>
              </a:solidFill>
              <a:latin typeface="Asen Pro Bold"/>
              <a:ea typeface="Asen Pro Bold"/>
              <a:cs typeface="Asen Pro Bold"/>
              <a:sym typeface="Asen Pro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884611" y="7275956"/>
            <a:ext cx="15374689" cy="17217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6527"/>
              </a:lnSpc>
            </a:pPr>
            <a:r>
              <a:rPr lang="en-US" sz="6799" b="1">
                <a:solidFill>
                  <a:srgbClr val="F5F5F5"/>
                </a:solidFill>
                <a:latin typeface="Asen Pro Bold"/>
                <a:ea typeface="Asen Pro Bold"/>
                <a:cs typeface="Asen Pro Bold"/>
                <a:sym typeface="Asen Pro Bold"/>
              </a:rPr>
              <a:t>Keep the card.</a:t>
            </a:r>
          </a:p>
          <a:p>
            <a:pPr algn="r">
              <a:lnSpc>
                <a:spcPts val="6527"/>
              </a:lnSpc>
            </a:pPr>
            <a:r>
              <a:rPr lang="en-US" sz="6799" b="1">
                <a:solidFill>
                  <a:srgbClr val="F5F5F5"/>
                </a:solidFill>
                <a:latin typeface="Asen Pro Bold"/>
                <a:ea typeface="Asen Pro Bold"/>
                <a:cs typeface="Asen Pro Bold"/>
                <a:sym typeface="Asen Pro Bold"/>
              </a:rPr>
              <a:t>Commit to Conversation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966687" cy="12644458"/>
          </a:xfrm>
          <a:custGeom>
            <a:avLst/>
            <a:gdLst/>
            <a:ahLst/>
            <a:cxnLst/>
            <a:rect l="l" t="t" r="r" b="b"/>
            <a:pathLst>
              <a:path w="18966687" h="12644458">
                <a:moveTo>
                  <a:pt x="0" y="0"/>
                </a:moveTo>
                <a:lnTo>
                  <a:pt x="18966687" y="0"/>
                </a:lnTo>
                <a:lnTo>
                  <a:pt x="18966687" y="12644458"/>
                </a:lnTo>
                <a:lnTo>
                  <a:pt x="0" y="1264445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383445" y="2006065"/>
            <a:ext cx="13036086" cy="2209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24"/>
              </a:lnSpc>
            </a:pPr>
            <a:r>
              <a:rPr lang="en-US" sz="8775" b="1">
                <a:solidFill>
                  <a:srgbClr val="F5F5F5"/>
                </a:solidFill>
                <a:latin typeface="Asen Pro Bold"/>
                <a:ea typeface="Asen Pro Bold"/>
                <a:cs typeface="Asen Pro Bold"/>
                <a:sym typeface="Asen Pro Bold"/>
              </a:rPr>
              <a:t>Does God Still Speak to People Like Us?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428080" y="6736863"/>
            <a:ext cx="9690228" cy="16294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373"/>
              </a:lnSpc>
            </a:pPr>
            <a:r>
              <a:rPr lang="en-US" sz="6128">
                <a:solidFill>
                  <a:srgbClr val="F5F5F5"/>
                </a:solidFill>
                <a:latin typeface="Asen Pro"/>
                <a:ea typeface="Asen Pro"/>
                <a:cs typeface="Asen Pro"/>
                <a:sym typeface="Asen Pro"/>
              </a:rPr>
              <a:t>The Conversation</a:t>
            </a:r>
          </a:p>
          <a:p>
            <a:pPr algn="l">
              <a:lnSpc>
                <a:spcPts val="6373"/>
              </a:lnSpc>
            </a:pPr>
            <a:r>
              <a:rPr lang="en-US" sz="6128">
                <a:solidFill>
                  <a:srgbClr val="F5F5F5"/>
                </a:solidFill>
                <a:latin typeface="Asen Pro"/>
                <a:ea typeface="Asen Pro"/>
                <a:cs typeface="Asen Pro"/>
                <a:sym typeface="Asen Pro"/>
              </a:rPr>
              <a:t>We’ve Been Waiting For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966687" cy="12644458"/>
          </a:xfrm>
          <a:custGeom>
            <a:avLst/>
            <a:gdLst/>
            <a:ahLst/>
            <a:cxnLst/>
            <a:rect l="l" t="t" r="r" b="b"/>
            <a:pathLst>
              <a:path w="18966687" h="12644458">
                <a:moveTo>
                  <a:pt x="0" y="0"/>
                </a:moveTo>
                <a:lnTo>
                  <a:pt x="18966687" y="0"/>
                </a:lnTo>
                <a:lnTo>
                  <a:pt x="18966687" y="12644458"/>
                </a:lnTo>
                <a:lnTo>
                  <a:pt x="0" y="1264445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1389980" y="2143723"/>
            <a:ext cx="10250239" cy="25504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27"/>
              </a:lnSpc>
            </a:pPr>
            <a:r>
              <a:rPr lang="en-US" sz="6799" b="1">
                <a:solidFill>
                  <a:srgbClr val="F5F5F5"/>
                </a:solidFill>
                <a:latin typeface="Asen Pro Bold"/>
                <a:ea typeface="Asen Pro Bold"/>
                <a:cs typeface="Asen Pro Bold"/>
                <a:sym typeface="Asen Pro Bold"/>
              </a:rPr>
              <a:t>CONVERSATIONS</a:t>
            </a:r>
          </a:p>
          <a:p>
            <a:pPr algn="ctr">
              <a:lnSpc>
                <a:spcPts val="6527"/>
              </a:lnSpc>
            </a:pPr>
            <a:r>
              <a:rPr lang="en-US" sz="6799" b="1">
                <a:solidFill>
                  <a:srgbClr val="F5F5F5"/>
                </a:solidFill>
                <a:latin typeface="Asen Pro Bold"/>
                <a:ea typeface="Asen Pro Bold"/>
                <a:cs typeface="Asen Pro Bold"/>
                <a:sym typeface="Asen Pro Bold"/>
              </a:rPr>
              <a:t>ARE HARD</a:t>
            </a:r>
          </a:p>
          <a:p>
            <a:pPr algn="ctr">
              <a:lnSpc>
                <a:spcPts val="6527"/>
              </a:lnSpc>
            </a:pPr>
            <a:endParaRPr lang="en-US" sz="6799" b="1">
              <a:solidFill>
                <a:srgbClr val="F5F5F5"/>
              </a:solidFill>
              <a:latin typeface="Asen Pro Bold"/>
              <a:ea typeface="Asen Pro Bold"/>
              <a:cs typeface="Asen Pro Bold"/>
              <a:sym typeface="Asen Pro Bol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966687" cy="12644458"/>
          </a:xfrm>
          <a:custGeom>
            <a:avLst/>
            <a:gdLst/>
            <a:ahLst/>
            <a:cxnLst/>
            <a:rect l="l" t="t" r="r" b="b"/>
            <a:pathLst>
              <a:path w="18966687" h="12644458">
                <a:moveTo>
                  <a:pt x="0" y="0"/>
                </a:moveTo>
                <a:lnTo>
                  <a:pt x="18966687" y="0"/>
                </a:lnTo>
                <a:lnTo>
                  <a:pt x="18966687" y="12644458"/>
                </a:lnTo>
                <a:lnTo>
                  <a:pt x="0" y="1264445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1389980" y="2143723"/>
            <a:ext cx="10250239" cy="17217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27"/>
              </a:lnSpc>
            </a:pPr>
            <a:r>
              <a:rPr lang="en-US" sz="6799" b="1">
                <a:solidFill>
                  <a:srgbClr val="F5F5F5"/>
                </a:solidFill>
                <a:latin typeface="Asen Pro Bold"/>
                <a:ea typeface="Asen Pro Bold"/>
                <a:cs typeface="Asen Pro Bold"/>
                <a:sym typeface="Asen Pro Bold"/>
              </a:rPr>
              <a:t>WHY THIS MATTERS</a:t>
            </a:r>
          </a:p>
          <a:p>
            <a:pPr algn="ctr">
              <a:lnSpc>
                <a:spcPts val="6527"/>
              </a:lnSpc>
            </a:pPr>
            <a:endParaRPr lang="en-US" sz="6799" b="1">
              <a:solidFill>
                <a:srgbClr val="F5F5F5"/>
              </a:solidFill>
              <a:latin typeface="Asen Pro Bold"/>
              <a:ea typeface="Asen Pro Bold"/>
              <a:cs typeface="Asen Pro Bold"/>
              <a:sym typeface="Asen Pro Bol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966687" cy="12644458"/>
          </a:xfrm>
          <a:custGeom>
            <a:avLst/>
            <a:gdLst/>
            <a:ahLst/>
            <a:cxnLst/>
            <a:rect l="l" t="t" r="r" b="b"/>
            <a:pathLst>
              <a:path w="18966687" h="12644458">
                <a:moveTo>
                  <a:pt x="0" y="0"/>
                </a:moveTo>
                <a:lnTo>
                  <a:pt x="18966687" y="0"/>
                </a:lnTo>
                <a:lnTo>
                  <a:pt x="18966687" y="12644458"/>
                </a:lnTo>
                <a:lnTo>
                  <a:pt x="0" y="1264445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1028700" y="2143723"/>
            <a:ext cx="11907589" cy="17217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27"/>
              </a:lnSpc>
            </a:pPr>
            <a:r>
              <a:rPr lang="en-US" sz="6799" b="1">
                <a:solidFill>
                  <a:srgbClr val="F5F5F5"/>
                </a:solidFill>
                <a:latin typeface="Asen Pro Bold"/>
                <a:ea typeface="Asen Pro Bold"/>
                <a:cs typeface="Asen Pro Bold"/>
                <a:sym typeface="Asen Pro Bold"/>
              </a:rPr>
              <a:t>RELIGION GIVES SCRIPTS</a:t>
            </a:r>
          </a:p>
          <a:p>
            <a:pPr algn="ctr">
              <a:lnSpc>
                <a:spcPts val="6527"/>
              </a:lnSpc>
            </a:pPr>
            <a:endParaRPr lang="en-US" sz="6799" b="1">
              <a:solidFill>
                <a:srgbClr val="F5F5F5"/>
              </a:solidFill>
              <a:latin typeface="Asen Pro Bold"/>
              <a:ea typeface="Asen Pro Bold"/>
              <a:cs typeface="Asen Pro Bold"/>
              <a:sym typeface="Asen Pro Bol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966687" cy="12644458"/>
          </a:xfrm>
          <a:custGeom>
            <a:avLst/>
            <a:gdLst/>
            <a:ahLst/>
            <a:cxnLst/>
            <a:rect l="l" t="t" r="r" b="b"/>
            <a:pathLst>
              <a:path w="18966687" h="12644458">
                <a:moveTo>
                  <a:pt x="0" y="0"/>
                </a:moveTo>
                <a:lnTo>
                  <a:pt x="18966687" y="0"/>
                </a:lnTo>
                <a:lnTo>
                  <a:pt x="18966687" y="12644458"/>
                </a:lnTo>
                <a:lnTo>
                  <a:pt x="0" y="1264445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1028700" y="2143723"/>
            <a:ext cx="11907589" cy="17217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27"/>
              </a:lnSpc>
            </a:pPr>
            <a:r>
              <a:rPr lang="en-US" sz="6799" b="1">
                <a:solidFill>
                  <a:srgbClr val="F5F5F5"/>
                </a:solidFill>
                <a:latin typeface="Asen Pro Bold"/>
                <a:ea typeface="Asen Pro Bold"/>
                <a:cs typeface="Asen Pro Bold"/>
                <a:sym typeface="Asen Pro Bold"/>
              </a:rPr>
              <a:t>RELIGION GIVES SCRIPTS</a:t>
            </a:r>
          </a:p>
          <a:p>
            <a:pPr algn="ctr">
              <a:lnSpc>
                <a:spcPts val="6527"/>
              </a:lnSpc>
            </a:pPr>
            <a:endParaRPr lang="en-US" sz="6799" b="1">
              <a:solidFill>
                <a:srgbClr val="F5F5F5"/>
              </a:solidFill>
              <a:latin typeface="Asen Pro Bold"/>
              <a:ea typeface="Asen Pro Bold"/>
              <a:cs typeface="Asen Pro Bold"/>
              <a:sym typeface="Asen Pro Bold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028700" y="4084535"/>
            <a:ext cx="12079039" cy="36200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311"/>
              </a:lnSpc>
            </a:pPr>
            <a:r>
              <a:rPr lang="en-US" sz="9699" b="1">
                <a:solidFill>
                  <a:srgbClr val="F5F5F5"/>
                </a:solidFill>
                <a:latin typeface="Asen Pro Bold"/>
                <a:ea typeface="Asen Pro Bold"/>
                <a:cs typeface="Asen Pro Bold"/>
                <a:sym typeface="Asen Pro Bold"/>
              </a:rPr>
              <a:t>JESUS HAS CONVERSATIONS</a:t>
            </a:r>
          </a:p>
          <a:p>
            <a:pPr algn="ctr">
              <a:lnSpc>
                <a:spcPts val="9311"/>
              </a:lnSpc>
            </a:pPr>
            <a:endParaRPr lang="en-US" sz="9699" b="1">
              <a:solidFill>
                <a:srgbClr val="F5F5F5"/>
              </a:solidFill>
              <a:latin typeface="Asen Pro Bold"/>
              <a:ea typeface="Asen Pro Bold"/>
              <a:cs typeface="Asen Pro Bold"/>
              <a:sym typeface="Asen Pro Bol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966687" cy="12644458"/>
          </a:xfrm>
          <a:custGeom>
            <a:avLst/>
            <a:gdLst/>
            <a:ahLst/>
            <a:cxnLst/>
            <a:rect l="l" t="t" r="r" b="b"/>
            <a:pathLst>
              <a:path w="18966687" h="12644458">
                <a:moveTo>
                  <a:pt x="0" y="0"/>
                </a:moveTo>
                <a:lnTo>
                  <a:pt x="18966687" y="0"/>
                </a:lnTo>
                <a:lnTo>
                  <a:pt x="18966687" y="12644458"/>
                </a:lnTo>
                <a:lnTo>
                  <a:pt x="0" y="1264445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1028700" y="2143723"/>
            <a:ext cx="11907589" cy="17217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27"/>
              </a:lnSpc>
            </a:pPr>
            <a:r>
              <a:rPr lang="en-US" sz="6799" b="1">
                <a:solidFill>
                  <a:srgbClr val="F5F5F5"/>
                </a:solidFill>
                <a:latin typeface="Asen Pro Bold"/>
                <a:ea typeface="Asen Pro Bold"/>
                <a:cs typeface="Asen Pro Bold"/>
                <a:sym typeface="Asen Pro Bold"/>
              </a:rPr>
              <a:t>NICODEMUS – JOHN 3</a:t>
            </a:r>
          </a:p>
          <a:p>
            <a:pPr algn="ctr">
              <a:lnSpc>
                <a:spcPts val="6527"/>
              </a:lnSpc>
            </a:pPr>
            <a:endParaRPr lang="en-US" sz="6799" b="1">
              <a:solidFill>
                <a:srgbClr val="F5F5F5"/>
              </a:solidFill>
              <a:latin typeface="Asen Pro Bold"/>
              <a:ea typeface="Asen Pro Bold"/>
              <a:cs typeface="Asen Pro Bold"/>
              <a:sym typeface="Asen Pro Bol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966687" cy="12644458"/>
          </a:xfrm>
          <a:custGeom>
            <a:avLst/>
            <a:gdLst/>
            <a:ahLst/>
            <a:cxnLst/>
            <a:rect l="l" t="t" r="r" b="b"/>
            <a:pathLst>
              <a:path w="18966687" h="12644458">
                <a:moveTo>
                  <a:pt x="0" y="0"/>
                </a:moveTo>
                <a:lnTo>
                  <a:pt x="18966687" y="0"/>
                </a:lnTo>
                <a:lnTo>
                  <a:pt x="18966687" y="12644458"/>
                </a:lnTo>
                <a:lnTo>
                  <a:pt x="0" y="1264445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0" y="0"/>
            <a:ext cx="19278600" cy="12644458"/>
            <a:chOff x="0" y="0"/>
            <a:chExt cx="4816593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333333">
                <a:alpha val="49804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4816593" cy="27379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028700" y="2153248"/>
            <a:ext cx="11907589" cy="44481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11"/>
              </a:lnSpc>
            </a:pPr>
            <a:r>
              <a:rPr lang="en-US" sz="7199" b="1">
                <a:solidFill>
                  <a:srgbClr val="F5F5F5"/>
                </a:solidFill>
                <a:latin typeface="Asen Pro Bold"/>
                <a:ea typeface="Asen Pro Bold"/>
                <a:cs typeface="Asen Pro Bold"/>
                <a:sym typeface="Asen Pro Bold"/>
              </a:rPr>
              <a:t>“Very truly I tell you, no one can see the kingdom of God unless they are born again.”</a:t>
            </a:r>
          </a:p>
          <a:p>
            <a:pPr algn="l">
              <a:lnSpc>
                <a:spcPts val="6911"/>
              </a:lnSpc>
            </a:pPr>
            <a:endParaRPr lang="en-US" sz="7199" b="1">
              <a:solidFill>
                <a:srgbClr val="F5F5F5"/>
              </a:solidFill>
              <a:latin typeface="Asen Pro Bold"/>
              <a:ea typeface="Asen Pro Bold"/>
              <a:cs typeface="Asen Pro Bold"/>
              <a:sym typeface="Asen Pro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90500" y="5811998"/>
            <a:ext cx="11907589" cy="17217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6527"/>
              </a:lnSpc>
            </a:pPr>
            <a:r>
              <a:rPr lang="en-US" sz="6799" b="1">
                <a:solidFill>
                  <a:srgbClr val="F5F5F5"/>
                </a:solidFill>
                <a:latin typeface="Asen Pro Bold"/>
                <a:ea typeface="Asen Pro Bold"/>
                <a:cs typeface="Asen Pro Bold"/>
                <a:sym typeface="Asen Pro Bold"/>
              </a:rPr>
              <a:t>John 3:3 (NIV)</a:t>
            </a:r>
          </a:p>
          <a:p>
            <a:pPr algn="r">
              <a:lnSpc>
                <a:spcPts val="6527"/>
              </a:lnSpc>
            </a:pPr>
            <a:endParaRPr lang="en-US" sz="6799" b="1">
              <a:solidFill>
                <a:srgbClr val="F5F5F5"/>
              </a:solidFill>
              <a:latin typeface="Asen Pro Bold"/>
              <a:ea typeface="Asen Pro Bold"/>
              <a:cs typeface="Asen Pro Bold"/>
              <a:sym typeface="Asen Pro Bol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966687" cy="12644458"/>
          </a:xfrm>
          <a:custGeom>
            <a:avLst/>
            <a:gdLst/>
            <a:ahLst/>
            <a:cxnLst/>
            <a:rect l="l" t="t" r="r" b="b"/>
            <a:pathLst>
              <a:path w="18966687" h="12644458">
                <a:moveTo>
                  <a:pt x="0" y="0"/>
                </a:moveTo>
                <a:lnTo>
                  <a:pt x="18966687" y="0"/>
                </a:lnTo>
                <a:lnTo>
                  <a:pt x="18966687" y="12644458"/>
                </a:lnTo>
                <a:lnTo>
                  <a:pt x="0" y="1264445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0" y="0"/>
            <a:ext cx="19126200" cy="12644458"/>
            <a:chOff x="0" y="0"/>
            <a:chExt cx="4816593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333333">
                <a:alpha val="49804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4816593" cy="27379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028700" y="2153248"/>
            <a:ext cx="11907589" cy="44481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11"/>
              </a:lnSpc>
            </a:pPr>
            <a:r>
              <a:rPr lang="en-US" sz="7199" b="1">
                <a:solidFill>
                  <a:srgbClr val="F5F5F5"/>
                </a:solidFill>
                <a:latin typeface="Asen Pro Bold"/>
                <a:ea typeface="Asen Pro Bold"/>
                <a:cs typeface="Asen Pro Bold"/>
                <a:sym typeface="Asen Pro Bold"/>
              </a:rPr>
              <a:t>“No one can enter the kingdom of God unless they are born of water and the Spirit.”</a:t>
            </a:r>
          </a:p>
          <a:p>
            <a:pPr algn="l">
              <a:lnSpc>
                <a:spcPts val="6911"/>
              </a:lnSpc>
            </a:pPr>
            <a:endParaRPr lang="en-US" sz="7199" b="1">
              <a:solidFill>
                <a:srgbClr val="F5F5F5"/>
              </a:solidFill>
              <a:latin typeface="Asen Pro Bold"/>
              <a:ea typeface="Asen Pro Bold"/>
              <a:cs typeface="Asen Pro Bold"/>
              <a:sym typeface="Asen Pro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90500" y="5811998"/>
            <a:ext cx="11907589" cy="17217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6527"/>
              </a:lnSpc>
            </a:pPr>
            <a:r>
              <a:rPr lang="en-US" sz="6799" b="1">
                <a:solidFill>
                  <a:srgbClr val="F5F5F5"/>
                </a:solidFill>
                <a:latin typeface="Asen Pro Bold"/>
                <a:ea typeface="Asen Pro Bold"/>
                <a:cs typeface="Asen Pro Bold"/>
                <a:sym typeface="Asen Pro Bold"/>
              </a:rPr>
              <a:t>John 3:5-6 (NIV)</a:t>
            </a:r>
          </a:p>
          <a:p>
            <a:pPr algn="r">
              <a:lnSpc>
                <a:spcPts val="6527"/>
              </a:lnSpc>
            </a:pPr>
            <a:endParaRPr lang="en-US" sz="6799" b="1">
              <a:solidFill>
                <a:srgbClr val="F5F5F5"/>
              </a:solidFill>
              <a:latin typeface="Asen Pro Bold"/>
              <a:ea typeface="Asen Pro Bold"/>
              <a:cs typeface="Asen Pro Bold"/>
              <a:sym typeface="Asen Pro Bol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966687" cy="12644458"/>
          </a:xfrm>
          <a:custGeom>
            <a:avLst/>
            <a:gdLst/>
            <a:ahLst/>
            <a:cxnLst/>
            <a:rect l="l" t="t" r="r" b="b"/>
            <a:pathLst>
              <a:path w="18966687" h="12644458">
                <a:moveTo>
                  <a:pt x="0" y="0"/>
                </a:moveTo>
                <a:lnTo>
                  <a:pt x="18966687" y="0"/>
                </a:lnTo>
                <a:lnTo>
                  <a:pt x="18966687" y="12644458"/>
                </a:lnTo>
                <a:lnTo>
                  <a:pt x="0" y="1264445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1028700" y="2143723"/>
            <a:ext cx="11907589" cy="25504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27"/>
              </a:lnSpc>
            </a:pPr>
            <a:r>
              <a:rPr lang="en-US" sz="6799" b="1">
                <a:solidFill>
                  <a:srgbClr val="F5F5F5"/>
                </a:solidFill>
                <a:latin typeface="Asen Pro Bold"/>
                <a:ea typeface="Asen Pro Bold"/>
                <a:cs typeface="Asen Pro Bold"/>
                <a:sym typeface="Asen Pro Bold"/>
              </a:rPr>
              <a:t>THE WOMAN AT THE WELL JOHN 4</a:t>
            </a:r>
          </a:p>
          <a:p>
            <a:pPr algn="ctr">
              <a:lnSpc>
                <a:spcPts val="6527"/>
              </a:lnSpc>
            </a:pPr>
            <a:endParaRPr lang="en-US" sz="6799" b="1">
              <a:solidFill>
                <a:srgbClr val="F5F5F5"/>
              </a:solidFill>
              <a:latin typeface="Asen Pro Bold"/>
              <a:ea typeface="Asen Pro Bold"/>
              <a:cs typeface="Asen Pro Bold"/>
              <a:sym typeface="Asen Pro Bol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234</Words>
  <Application>Microsoft Office PowerPoint</Application>
  <PresentationFormat>Custom</PresentationFormat>
  <Paragraphs>39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Calibri</vt:lpstr>
      <vt:lpstr>Asen Pro</vt:lpstr>
      <vt:lpstr>Arial</vt:lpstr>
      <vt:lpstr>Asen Pro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Does God Still Speak to People Like Us?</dc:title>
  <cp:lastModifiedBy>chris fluitt</cp:lastModifiedBy>
  <cp:revision>2</cp:revision>
  <dcterms:created xsi:type="dcterms:W3CDTF">2006-08-16T00:00:00Z</dcterms:created>
  <dcterms:modified xsi:type="dcterms:W3CDTF">2026-01-07T04:30:07Z</dcterms:modified>
  <dc:identifier>DAG9tBQu22A</dc:identifier>
</cp:coreProperties>
</file>